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F730-FAB6-46FE-BF88-AA3AEF5DA85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EDF2-7530-41F4-BEC0-594CC0B1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59FC-1723-4FD4-AE9C-36C49168C50B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5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9A97-B8C5-428B-85DB-D48746539362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9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72C-CFEE-4DA7-B9C4-6DC1DCAA4E42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377D-DE66-4212-886E-E8EF8FCAB92F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4340-D90E-43F3-9867-A543689BA1BB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EA1-BCD8-439C-A28D-BDD103696BC6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2030-3783-450E-9DEF-1205875D2551}" type="datetime1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D667-CF84-4C4B-8BFE-FAFC2A0BEF7B}" type="datetime1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F89C-C70B-4F81-8A33-FDC56EC84054}" type="datetime1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9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4092-1305-4D8E-8A4C-B16943C27C25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7A2-8E81-4E2F-A1F2-DD549A05ED6D}" type="datetime1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E56-1DF5-4288-B9D1-FB4B3506736E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毒品</a:t>
            </a:r>
            <a:r>
              <a:rPr lang="zh-TW" altLang="en-US" dirty="0"/>
              <a:t>禍害知</a:t>
            </a:r>
            <a:r>
              <a:rPr lang="zh-TW" altLang="en-US" dirty="0" smtClean="0"/>
              <a:t>多少？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17" y="4658263"/>
            <a:ext cx="8928339" cy="1923691"/>
          </a:xfrm>
        </p:spPr>
        <p:txBody>
          <a:bodyPr>
            <a:normAutofit lnSpcReduction="10000"/>
          </a:bodyPr>
          <a:lstStyle/>
          <a:p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 </a:t>
            </a:r>
            <a:r>
              <a:rPr lang="en-US" altLang="zh-TW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健康生活教育</a:t>
            </a:r>
            <a:r>
              <a:rPr lang="en-US" altLang="zh-TW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lang="zh-TW" altLang="en-US" sz="16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16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初中</a:t>
            </a:r>
            <a:endParaRPr lang="zh-TW" altLang="en-US" sz="16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16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 德育</a:t>
            </a:r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、公民及國民教育組製作</a:t>
            </a:r>
            <a:endParaRPr lang="en-US" altLang="zh-TW" sz="16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最後更新日期：</a:t>
            </a:r>
            <a:r>
              <a:rPr lang="en-US" altLang="zh-TW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2024</a:t>
            </a:r>
            <a:r>
              <a:rPr lang="zh-TW" altLang="en-US" sz="16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4</a:t>
            </a:r>
            <a:r>
              <a:rPr lang="zh-TW" altLang="en-US" sz="16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16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endParaRPr lang="en-US" altLang="zh-TW" sz="1600" dirty="0" smtClean="0"/>
          </a:p>
          <a:p>
            <a:r>
              <a:rPr lang="zh-TW" altLang="en-US" sz="1200" dirty="0" smtClean="0"/>
              <a:t>資料來源：毒品</a:t>
            </a:r>
            <a:r>
              <a:rPr lang="zh-TW" altLang="en-US" sz="1200" dirty="0"/>
              <a:t>資料</a:t>
            </a:r>
            <a:r>
              <a:rPr lang="zh-TW" altLang="en-US" sz="1200" dirty="0" smtClean="0"/>
              <a:t>一覽 </a:t>
            </a:r>
            <a:r>
              <a:rPr lang="en-US" altLang="zh-TW" sz="1200" dirty="0" smtClean="0"/>
              <a:t>(h</a:t>
            </a:r>
            <a:r>
              <a:rPr lang="en-US" sz="1200" dirty="0" smtClean="0"/>
              <a:t>ttps</a:t>
            </a:r>
            <a:r>
              <a:rPr lang="en-US" sz="1200" dirty="0"/>
              <a:t>://</a:t>
            </a:r>
            <a:r>
              <a:rPr lang="en-US" sz="1200" dirty="0" smtClean="0"/>
              <a:t>www.nd.gov.hk/tc/druginfo.html)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372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海洛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英</a:t>
            </a:r>
            <a:endParaRPr 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01063" y="1847851"/>
            <a:ext cx="4658265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zh-TW" altLang="en-US" dirty="0" smtClean="0"/>
              <a:t>源於罌粟，屬</a:t>
            </a:r>
            <a:r>
              <a:rPr lang="zh-TW" altLang="en-US" dirty="0"/>
              <a:t>麻醉鎮痛劑，能壓抑或鎮靜腦部活動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00000"/>
              </a:lnSpc>
            </a:pPr>
            <a:r>
              <a:rPr lang="zh-TW" altLang="en-US" dirty="0"/>
              <a:t>純海洛英是一種白色結晶粉末，流行於街頭的品種，由白色至淺灰色皆有，純度不一。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俗稱：「白粉」、「粉」、「灰」、「四仔」、「美金」、「港紙」等。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5" y="2078966"/>
            <a:ext cx="3527741" cy="36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海洛英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情绪不穩定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便秘</a:t>
            </a: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呼吸</a:t>
            </a:r>
            <a:r>
              <a:rPr lang="zh-TW" altLang="en-US" dirty="0"/>
              <a:t>不暢順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沉睡及可能導致昏迷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血壓低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心跳緩慢及不規律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血液缺氧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呼吸緩慢及呼吸量淺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皮膚濕冷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死亡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氯胺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酮</a:t>
            </a:r>
            <a:endParaRPr 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8" y="1939969"/>
            <a:ext cx="8310899" cy="35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氯胺酮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說話含糊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鎮靜、催眠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止痛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引起幻覺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昏睡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噁心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抑鬱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長期記憶力衰退及認知能力受損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動作協調神經系統受損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膀胱受損</a:t>
            </a:r>
            <a:r>
              <a:rPr lang="en-US" altLang="zh-TW" dirty="0"/>
              <a:t>/</a:t>
            </a:r>
            <a:r>
              <a:rPr lang="zh-TW" altLang="en-US" dirty="0"/>
              <a:t>萎縮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行動機能受損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呼吸</a:t>
            </a:r>
            <a:r>
              <a:rPr lang="en-US" altLang="zh-TW" dirty="0"/>
              <a:t>/</a:t>
            </a:r>
            <a:r>
              <a:rPr lang="zh-TW" altLang="en-US" dirty="0"/>
              <a:t>心臟機能受損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搖頭丸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3" y="1690689"/>
            <a:ext cx="7626053" cy="41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8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搖頭丸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缺</a:t>
            </a:r>
            <a:r>
              <a:rPr lang="zh-TW" altLang="en-US" dirty="0"/>
              <a:t>水、筋疲力竭、肌肉</a:t>
            </a:r>
            <a:r>
              <a:rPr lang="zh-TW" altLang="en-US" dirty="0" smtClean="0"/>
              <a:t>衰弱</a:t>
            </a:r>
            <a:endParaRPr lang="en-US" altLang="zh-TW" dirty="0" smtClean="0"/>
          </a:p>
          <a:p>
            <a:r>
              <a:rPr lang="zh-TW" altLang="en-US" dirty="0" smtClean="0"/>
              <a:t>痙攣</a:t>
            </a:r>
            <a:endParaRPr lang="en-US" altLang="zh-TW" dirty="0" smtClean="0"/>
          </a:p>
          <a:p>
            <a:r>
              <a:rPr lang="zh-TW" altLang="en-US" dirty="0" smtClean="0"/>
              <a:t>暈倒</a:t>
            </a:r>
            <a:endParaRPr lang="zh-TW" altLang="en-US" dirty="0"/>
          </a:p>
          <a:p>
            <a:r>
              <a:rPr lang="zh-TW" altLang="en-US" dirty="0" smtClean="0"/>
              <a:t>呼吸系統衰竭</a:t>
            </a:r>
            <a:endParaRPr lang="zh-TW" altLang="en-US" dirty="0"/>
          </a:p>
          <a:p>
            <a:r>
              <a:rPr lang="zh-TW" altLang="en-US" dirty="0"/>
              <a:t>腎臟及肝臟受損</a:t>
            </a:r>
          </a:p>
          <a:p>
            <a:r>
              <a:rPr lang="zh-TW" altLang="en-US" dirty="0"/>
              <a:t>抑鬱及精神錯亂</a:t>
            </a:r>
          </a:p>
          <a:p>
            <a:r>
              <a:rPr lang="zh-TW" altLang="en-US" dirty="0"/>
              <a:t>破壞神經細胞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混亂、抑鬱、難以入睡、不安及被</a:t>
            </a:r>
            <a:r>
              <a:rPr lang="zh-TW" altLang="en-US" dirty="0" smtClean="0"/>
              <a:t>迫害</a:t>
            </a:r>
            <a:endParaRPr lang="en-US" altLang="zh-TW" dirty="0" smtClean="0"/>
          </a:p>
          <a:p>
            <a:r>
              <a:rPr lang="zh-TW" altLang="en-US" dirty="0"/>
              <a:t>肌肉</a:t>
            </a:r>
            <a:r>
              <a:rPr lang="zh-TW" altLang="en-US" dirty="0" smtClean="0"/>
              <a:t>衰弱</a:t>
            </a:r>
            <a:r>
              <a:rPr lang="zh-TW" altLang="en-US" dirty="0"/>
              <a:t>、</a:t>
            </a:r>
            <a:r>
              <a:rPr lang="zh-TW" altLang="en-US" dirty="0" smtClean="0"/>
              <a:t>磨牙</a:t>
            </a:r>
            <a:r>
              <a:rPr lang="zh-TW" altLang="en-US" dirty="0"/>
              <a:t>、噁心、視覺模糊、暈眩、發冷及</a:t>
            </a:r>
            <a:r>
              <a:rPr lang="zh-TW" altLang="en-US" dirty="0" smtClean="0"/>
              <a:t>出汗</a:t>
            </a:r>
            <a:endParaRPr lang="en-US" altLang="zh-TW" dirty="0" smtClean="0"/>
          </a:p>
          <a:p>
            <a:r>
              <a:rPr lang="zh-TW" altLang="en-US" dirty="0"/>
              <a:t>心跳</a:t>
            </a:r>
            <a:r>
              <a:rPr lang="zh-TW" altLang="en-US" dirty="0" smtClean="0"/>
              <a:t>加速、血壓上升</a:t>
            </a:r>
            <a:endParaRPr lang="en-US" altLang="zh-TW" dirty="0" smtClean="0"/>
          </a:p>
          <a:p>
            <a:r>
              <a:rPr lang="zh-TW" altLang="en-US" dirty="0"/>
              <a:t>死亡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鎮靜劑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8" y="1690689"/>
            <a:ext cx="8545399" cy="34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3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鎮靜劑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成癮</a:t>
            </a:r>
          </a:p>
          <a:p>
            <a:r>
              <a:rPr lang="zh-TW" altLang="en-US" dirty="0"/>
              <a:t>昏睡</a:t>
            </a:r>
          </a:p>
          <a:p>
            <a:r>
              <a:rPr lang="zh-TW" altLang="en-US" dirty="0"/>
              <a:t>暈眩</a:t>
            </a:r>
          </a:p>
          <a:p>
            <a:r>
              <a:rPr lang="zh-TW" altLang="en-US" dirty="0"/>
              <a:t>鎮靜神經</a:t>
            </a:r>
          </a:p>
          <a:p>
            <a:r>
              <a:rPr lang="zh-TW" altLang="en-US" dirty="0" smtClean="0"/>
              <a:t>抑鬱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敵意</a:t>
            </a:r>
          </a:p>
          <a:p>
            <a:r>
              <a:rPr lang="zh-TW" altLang="en-US" dirty="0"/>
              <a:t>動作不協調</a:t>
            </a:r>
          </a:p>
          <a:p>
            <a:r>
              <a:rPr lang="zh-TW" altLang="en-US" dirty="0"/>
              <a:t>失憶</a:t>
            </a:r>
          </a:p>
          <a:p>
            <a:r>
              <a:rPr lang="zh-TW" altLang="en-US" dirty="0"/>
              <a:t>認知及神經肌運動功能受損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咳藥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0" y="1863878"/>
            <a:ext cx="8328283" cy="2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咳</a:t>
            </a:r>
            <a:r>
              <a:rPr lang="zh-TW" altLang="en-US" dirty="0" smtClean="0"/>
              <a:t>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(</a:t>
            </a:r>
            <a:r>
              <a:rPr lang="zh-TW" altLang="en-US" sz="2400" dirty="0" smtClean="0"/>
              <a:t>不依照醫生指示大量服用</a:t>
            </a:r>
            <a:r>
              <a:rPr lang="en-US" altLang="zh-TW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失憶</a:t>
            </a:r>
          </a:p>
          <a:p>
            <a:r>
              <a:rPr lang="zh-TW" altLang="en-US" dirty="0"/>
              <a:t>神志不清</a:t>
            </a:r>
          </a:p>
          <a:p>
            <a:r>
              <a:rPr lang="zh-TW" altLang="en-US" dirty="0"/>
              <a:t>心臟問題</a:t>
            </a:r>
          </a:p>
          <a:p>
            <a:r>
              <a:rPr lang="zh-TW" altLang="en-US" dirty="0"/>
              <a:t>呼吸減慢及減弱</a:t>
            </a:r>
          </a:p>
          <a:p>
            <a:r>
              <a:rPr lang="zh-TW" altLang="en-US" dirty="0"/>
              <a:t>冒冷汗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頭痛</a:t>
            </a:r>
          </a:p>
          <a:p>
            <a:r>
              <a:rPr lang="zh-TW" altLang="en-US" dirty="0"/>
              <a:t>腦部受損</a:t>
            </a:r>
          </a:p>
          <a:p>
            <a:r>
              <a:rPr lang="zh-TW" altLang="en-US" dirty="0"/>
              <a:t>中毒、物質關聯性精神障礙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1" y="2140774"/>
            <a:ext cx="8017539" cy="347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66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專注力降低及感官扭曲</a:t>
            </a:r>
            <a:endParaRPr lang="en-US" altLang="zh-TW" dirty="0" smtClean="0"/>
          </a:p>
          <a:p>
            <a:r>
              <a:rPr lang="zh-TW" altLang="en-US" dirty="0" smtClean="0"/>
              <a:t>長期感到不安和嗜睡</a:t>
            </a:r>
            <a:endParaRPr lang="en-US" altLang="zh-TW" dirty="0" smtClean="0"/>
          </a:p>
          <a:p>
            <a:r>
              <a:rPr lang="zh-TW" altLang="en-US" dirty="0" smtClean="0"/>
              <a:t>呼吸道疾病</a:t>
            </a:r>
            <a:endParaRPr lang="en-US" altLang="zh-TW" dirty="0" smtClean="0"/>
          </a:p>
          <a:p>
            <a:r>
              <a:rPr lang="zh-TW" altLang="en-US" dirty="0" smtClean="0"/>
              <a:t>心臟病及中風</a:t>
            </a:r>
            <a:endParaRPr lang="en-US" altLang="zh-TW" dirty="0" smtClean="0"/>
          </a:p>
          <a:p>
            <a:r>
              <a:rPr lang="zh-TW" altLang="en-US" dirty="0" smtClean="0"/>
              <a:t>增加患上癌症的風險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大麻二酚（</a:t>
            </a:r>
            <a:r>
              <a:rPr 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CBD）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0214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000" dirty="0" smtClean="0"/>
              <a:t>源自</a:t>
            </a:r>
            <a:r>
              <a:rPr lang="zh-TW" altLang="en-US" sz="3000" dirty="0"/>
              <a:t>大麻</a:t>
            </a:r>
            <a:r>
              <a:rPr lang="zh-TW" altLang="en-US" sz="3000" dirty="0" smtClean="0"/>
              <a:t>植物，</a:t>
            </a:r>
            <a:r>
              <a:rPr lang="zh-TW" altLang="en-US" sz="3000" dirty="0"/>
              <a:t>是被嚴格管制的毒品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>
              <a:lnSpc>
                <a:spcPct val="100000"/>
              </a:lnSpc>
            </a:pPr>
            <a:endParaRPr lang="en-US" altLang="zh-TW" sz="3000" dirty="0" smtClean="0"/>
          </a:p>
          <a:p>
            <a:r>
              <a:rPr lang="zh-TW" altLang="en-US" sz="3000" dirty="0"/>
              <a:t>由</a:t>
            </a:r>
            <a:r>
              <a:rPr lang="en-US" altLang="zh-TW" sz="3000" dirty="0"/>
              <a:t>2023</a:t>
            </a:r>
            <a:r>
              <a:rPr lang="zh-TW" altLang="en-US" sz="3000" dirty="0"/>
              <a:t>年</a:t>
            </a:r>
            <a:r>
              <a:rPr lang="en-US" altLang="zh-TW" sz="3000" dirty="0"/>
              <a:t>2</a:t>
            </a:r>
            <a:r>
              <a:rPr lang="zh-TW" altLang="en-US" sz="3000" dirty="0"/>
              <a:t>月</a:t>
            </a:r>
            <a:r>
              <a:rPr lang="en-US" altLang="zh-TW" sz="3000" dirty="0"/>
              <a:t>1</a:t>
            </a:r>
            <a:r>
              <a:rPr lang="zh-TW" altLang="en-US" sz="3000" dirty="0"/>
              <a:t>日起，</a:t>
            </a:r>
            <a:r>
              <a:rPr lang="en-US" altLang="zh-TW" sz="3000" dirty="0"/>
              <a:t>CBD</a:t>
            </a:r>
            <a:r>
              <a:rPr lang="zh-TW" altLang="en-US" sz="3000" dirty="0"/>
              <a:t>已被列為</a:t>
            </a:r>
            <a:r>
              <a:rPr lang="en-US" altLang="zh-TW" sz="3000" dirty="0"/>
              <a:t>《</a:t>
            </a:r>
            <a:r>
              <a:rPr lang="zh-TW" altLang="en-US" sz="3000" dirty="0"/>
              <a:t>危險藥物條例</a:t>
            </a:r>
            <a:r>
              <a:rPr lang="en-US" altLang="zh-TW" sz="3000" dirty="0"/>
              <a:t>》</a:t>
            </a:r>
            <a:r>
              <a:rPr lang="zh-TW" altLang="en-US" sz="3000" dirty="0"/>
              <a:t>（</a:t>
            </a:r>
            <a:r>
              <a:rPr lang="en-US" altLang="zh-TW" sz="3000" dirty="0"/>
              <a:t>《</a:t>
            </a:r>
            <a:r>
              <a:rPr lang="zh-TW" altLang="en-US" sz="3000" dirty="0"/>
              <a:t>條例</a:t>
            </a:r>
            <a:r>
              <a:rPr lang="en-US" altLang="zh-TW" sz="3000" dirty="0"/>
              <a:t>》</a:t>
            </a:r>
            <a:r>
              <a:rPr lang="zh-TW" altLang="en-US" sz="3000" dirty="0"/>
              <a:t>）下的危險藥物。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956" y="1602363"/>
            <a:ext cx="3139116" cy="47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2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大麻二酚（</a:t>
            </a:r>
            <a:r>
              <a:rPr 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CBD）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上癮</a:t>
            </a:r>
            <a:endParaRPr lang="en-US" altLang="zh-TW" dirty="0"/>
          </a:p>
          <a:p>
            <a:r>
              <a:rPr lang="zh-TW" altLang="en-US" dirty="0" smtClean="0"/>
              <a:t>產生幻覺</a:t>
            </a:r>
            <a:endParaRPr lang="en-US" altLang="zh-TW" dirty="0"/>
          </a:p>
          <a:p>
            <a:r>
              <a:rPr lang="zh-TW" altLang="en-US" dirty="0" smtClean="0"/>
              <a:t>引起抑鬱</a:t>
            </a:r>
            <a:endParaRPr lang="en-US" altLang="zh-TW" dirty="0"/>
          </a:p>
          <a:p>
            <a:r>
              <a:rPr lang="zh-TW" altLang="en-US" dirty="0" smtClean="0"/>
              <a:t>引發</a:t>
            </a:r>
            <a:r>
              <a:rPr lang="zh-TW" altLang="en-US" dirty="0"/>
              <a:t>思覺失調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冰毒</a:t>
            </a:r>
            <a:endParaRPr 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1" y="2273335"/>
            <a:ext cx="8307007" cy="28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冰毒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89585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煩躁不安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失眠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暈眩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食慾不振</a:t>
            </a: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dirty="0"/>
              <a:t>喋喋不休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胸口</a:t>
            </a:r>
            <a:r>
              <a:rPr lang="zh-TW" altLang="en-US" dirty="0"/>
              <a:t>痛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發熱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9585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驚惶及精神紊亂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焦慮</a:t>
            </a:r>
            <a:r>
              <a:rPr lang="zh-TW" altLang="en-US" dirty="0"/>
              <a:t>及緊張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血壓</a:t>
            </a:r>
            <a:r>
              <a:rPr lang="zh-TW" altLang="en-US" dirty="0"/>
              <a:t>高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心跳加速及不規律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皮膚疹（即「生冰瘡」）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因產生幻覺及被迫害的感覺而引致暴力行為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accent5"/>
                </a:solidFill>
              </a:rPr>
              <a:t>可卡因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67917"/>
            <a:ext cx="7951227" cy="27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solidFill>
                  <a:schemeClr val="accent5"/>
                </a:solidFill>
              </a:rPr>
              <a:t>可卡因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緊張</a:t>
            </a:r>
          </a:p>
          <a:p>
            <a:r>
              <a:rPr lang="zh-TW" altLang="en-US" dirty="0"/>
              <a:t>興奮</a:t>
            </a:r>
          </a:p>
          <a:p>
            <a:r>
              <a:rPr lang="zh-TW" altLang="en-US" dirty="0"/>
              <a:t>激動不安</a:t>
            </a:r>
          </a:p>
          <a:p>
            <a:r>
              <a:rPr lang="zh-TW" altLang="en-US" dirty="0"/>
              <a:t>被迫害的感覺</a:t>
            </a:r>
          </a:p>
          <a:p>
            <a:r>
              <a:rPr lang="zh-TW" altLang="en-US" dirty="0"/>
              <a:t>敏感度加強，特別對聲音敏感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沒法入唾</a:t>
            </a:r>
          </a:p>
          <a:p>
            <a:r>
              <a:rPr lang="zh-TW" altLang="en-US" dirty="0" smtClean="0"/>
              <a:t>食慾</a:t>
            </a:r>
            <a:r>
              <a:rPr lang="zh-TW" altLang="en-US" dirty="0"/>
              <a:t>減低</a:t>
            </a:r>
          </a:p>
          <a:p>
            <a:r>
              <a:rPr lang="zh-TW" altLang="en-US" dirty="0"/>
              <a:t>精神紊亂</a:t>
            </a:r>
          </a:p>
          <a:p>
            <a:r>
              <a:rPr lang="zh-TW" altLang="en-US" dirty="0"/>
              <a:t>筋疲力盡</a:t>
            </a:r>
          </a:p>
          <a:p>
            <a:r>
              <a:rPr lang="zh-TW" altLang="en-US" dirty="0"/>
              <a:t>情緒波動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495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Office Theme</vt:lpstr>
      <vt:lpstr>毒品禍害知多少？</vt:lpstr>
      <vt:lpstr>大麻</vt:lpstr>
      <vt:lpstr>大麻</vt:lpstr>
      <vt:lpstr>大麻二酚（CBD）</vt:lpstr>
      <vt:lpstr>大麻二酚（CBD）</vt:lpstr>
      <vt:lpstr>冰毒</vt:lpstr>
      <vt:lpstr>冰毒</vt:lpstr>
      <vt:lpstr>可卡因</vt:lpstr>
      <vt:lpstr>可卡因</vt:lpstr>
      <vt:lpstr>海洛英</vt:lpstr>
      <vt:lpstr>海洛英</vt:lpstr>
      <vt:lpstr>氯胺酮</vt:lpstr>
      <vt:lpstr>氯胺酮</vt:lpstr>
      <vt:lpstr>搖頭丸</vt:lpstr>
      <vt:lpstr>搖頭丸</vt:lpstr>
      <vt:lpstr>鎮靜劑</vt:lpstr>
      <vt:lpstr>鎮靜劑</vt:lpstr>
      <vt:lpstr>咳藥</vt:lpstr>
      <vt:lpstr>咳藥 (不依照醫生指示大量服用)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毒品毒品禍害知多少？</dc:title>
  <dc:creator>CDI, EDB</dc:creator>
  <cp:lastModifiedBy>CDI, EDB</cp:lastModifiedBy>
  <cp:revision>18</cp:revision>
  <dcterms:created xsi:type="dcterms:W3CDTF">2024-03-14T07:42:58Z</dcterms:created>
  <dcterms:modified xsi:type="dcterms:W3CDTF">2024-04-08T07:10:06Z</dcterms:modified>
</cp:coreProperties>
</file>